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Red Hat Display" panose="020B0604020202020204" charset="0"/>
      <p:regular r:id="rId9"/>
    </p:embeddedFon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ed Hat Display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4149" y="4977156"/>
            <a:ext cx="10228916" cy="4439158"/>
            <a:chOff x="0" y="0"/>
            <a:chExt cx="2694035" cy="11691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4036" cy="1169161"/>
            </a:xfrm>
            <a:custGeom>
              <a:avLst/>
              <a:gdLst/>
              <a:ahLst/>
              <a:cxnLst/>
              <a:rect l="l" t="t" r="r" b="b"/>
              <a:pathLst>
                <a:path w="2694036" h="1169161">
                  <a:moveTo>
                    <a:pt x="0" y="0"/>
                  </a:moveTo>
                  <a:lnTo>
                    <a:pt x="2694036" y="0"/>
                  </a:lnTo>
                  <a:lnTo>
                    <a:pt x="2694036" y="1169161"/>
                  </a:lnTo>
                  <a:lnTo>
                    <a:pt x="0" y="1169161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694035" cy="1216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 </a:t>
              </a:r>
              <a:r>
                <a:rPr lang="en-US" sz="2999" b="1" dirty="0" smtClean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Code</a:t>
              </a: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: MKTM518</a:t>
              </a:r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 Title: Integrated Marketing Communication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 Instructor: Dr. Abhishek Sharma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Academic Task Number: 1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Date of Submission: 11th July, 2025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Name: Chaitanya </a:t>
              </a:r>
              <a:r>
                <a:rPr lang="en-US" sz="2999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Giri</a:t>
              </a: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Goswami</a:t>
              </a:r>
            </a:p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Registration Number: 12411084</a:t>
              </a:r>
            </a:p>
            <a:p>
              <a:pPr algn="l">
                <a:lnSpc>
                  <a:spcPts val="4199"/>
                </a:lnSpc>
                <a:spcBef>
                  <a:spcPct val="0"/>
                </a:spcBef>
              </a:pPr>
              <a:endParaRPr lang="en-US" sz="2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4046414" y="1200988"/>
            <a:ext cx="9364385" cy="2949173"/>
          </a:xfrm>
          <a:custGeom>
            <a:avLst/>
            <a:gdLst/>
            <a:ahLst/>
            <a:cxnLst/>
            <a:rect l="l" t="t" r="r" b="b"/>
            <a:pathLst>
              <a:path w="9364385" h="2949173">
                <a:moveTo>
                  <a:pt x="0" y="0"/>
                </a:moveTo>
                <a:lnTo>
                  <a:pt x="9364385" y="0"/>
                </a:lnTo>
                <a:lnTo>
                  <a:pt x="9364385" y="2949173"/>
                </a:lnTo>
                <a:lnTo>
                  <a:pt x="0" y="2949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79483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309" y="1028700"/>
            <a:ext cx="11320663" cy="1647529"/>
            <a:chOff x="0" y="0"/>
            <a:chExt cx="2981574" cy="433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1574" cy="433917"/>
            </a:xfrm>
            <a:custGeom>
              <a:avLst/>
              <a:gdLst/>
              <a:ahLst/>
              <a:cxnLst/>
              <a:rect l="l" t="t" r="r" b="b"/>
              <a:pathLst>
                <a:path w="2981574" h="433917">
                  <a:moveTo>
                    <a:pt x="0" y="0"/>
                  </a:moveTo>
                  <a:lnTo>
                    <a:pt x="2981574" y="0"/>
                  </a:lnTo>
                  <a:lnTo>
                    <a:pt x="2981574" y="433917"/>
                  </a:lnTo>
                  <a:lnTo>
                    <a:pt x="0" y="433917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981574" cy="53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859"/>
                </a:lnSpc>
              </a:pPr>
              <a:r>
                <a:rPr lang="en-US" sz="4899" b="1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Objective of the advertisement</a:t>
              </a:r>
            </a:p>
            <a:p>
              <a:pPr algn="l">
                <a:lnSpc>
                  <a:spcPts val="5039"/>
                </a:lnSpc>
                <a:spcBef>
                  <a:spcPct val="0"/>
                </a:spcBef>
              </a:pPr>
              <a:endParaRPr lang="en-US" sz="48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89375"/>
            <a:ext cx="16230600" cy="655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411" lvl="1" indent="-366206" algn="l">
              <a:lnSpc>
                <a:spcPts val="6547"/>
              </a:lnSpc>
              <a:buFont typeface="Arial"/>
              <a:buChar char="•"/>
            </a:pPr>
            <a:r>
              <a:rPr lang="en-US" sz="3392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advertisement focuses on the comfort, stability, and independence provided by the Elbow Crutch.</a:t>
            </a:r>
          </a:p>
          <a:p>
            <a:pPr marL="732411" lvl="1" indent="-366206" algn="l">
              <a:lnSpc>
                <a:spcPts val="6547"/>
              </a:lnSpc>
              <a:buFont typeface="Arial"/>
              <a:buChar char="•"/>
            </a:pPr>
            <a:r>
              <a:rPr lang="en-US" sz="3392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targets individuals recovering from injuries or managing long-term mobility challenges.</a:t>
            </a:r>
          </a:p>
          <a:p>
            <a:pPr marL="732411" lvl="1" indent="-366206" algn="l">
              <a:lnSpc>
                <a:spcPts val="6547"/>
              </a:lnSpc>
              <a:buFont typeface="Arial"/>
              <a:buChar char="•"/>
            </a:pPr>
            <a:r>
              <a:rPr lang="en-US" sz="3392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product is positioned as more than a medical aid — it’s a support system for daily life.</a:t>
            </a:r>
          </a:p>
          <a:p>
            <a:pPr marL="732411" lvl="1" indent="-366206" algn="l">
              <a:lnSpc>
                <a:spcPts val="6547"/>
              </a:lnSpc>
              <a:buFont typeface="Arial"/>
              <a:buChar char="•"/>
            </a:pPr>
            <a:r>
              <a:rPr lang="en-US" sz="3392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core message emphasizes the Elbow Crutch as a reliable partner in achieving freedom and self-reliance.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309" y="1028700"/>
            <a:ext cx="11320663" cy="1647529"/>
            <a:chOff x="0" y="0"/>
            <a:chExt cx="2981574" cy="433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1574" cy="433917"/>
            </a:xfrm>
            <a:custGeom>
              <a:avLst/>
              <a:gdLst/>
              <a:ahLst/>
              <a:cxnLst/>
              <a:rect l="l" t="t" r="r" b="b"/>
              <a:pathLst>
                <a:path w="2981574" h="433917">
                  <a:moveTo>
                    <a:pt x="0" y="0"/>
                  </a:moveTo>
                  <a:lnTo>
                    <a:pt x="2981574" y="0"/>
                  </a:lnTo>
                  <a:lnTo>
                    <a:pt x="2981574" y="433917"/>
                  </a:lnTo>
                  <a:lnTo>
                    <a:pt x="0" y="433917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981574" cy="53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859"/>
                </a:lnSpc>
              </a:pPr>
              <a:r>
                <a:rPr lang="en-US" sz="4899" b="1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Types of Advertising Appeal Used</a:t>
              </a:r>
            </a:p>
            <a:p>
              <a:pPr algn="l">
                <a:lnSpc>
                  <a:spcPts val="5039"/>
                </a:lnSpc>
                <a:spcBef>
                  <a:spcPct val="0"/>
                </a:spcBef>
              </a:pPr>
              <a:endParaRPr lang="en-US" sz="48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399281"/>
            <a:ext cx="16230600" cy="661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3"/>
              </a:lnSpc>
            </a:pPr>
            <a:r>
              <a:rPr lang="en-US" sz="3592" b="1" dirty="0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Rational</a:t>
            </a:r>
          </a:p>
          <a:p>
            <a:pPr marL="732411" lvl="1" indent="-366206" algn="l">
              <a:lnSpc>
                <a:spcPts val="6547"/>
              </a:lnSpc>
              <a:spcBef>
                <a:spcPct val="0"/>
              </a:spcBef>
              <a:buFont typeface="Arial"/>
              <a:buChar char="•"/>
            </a:pPr>
            <a:r>
              <a:rPr lang="en-US" sz="3392" u="none" strike="noStrike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advertisement uses a rational appeal to connect with the audience.</a:t>
            </a:r>
          </a:p>
          <a:p>
            <a:pPr marL="732411" lvl="1" indent="-366206" algn="l">
              <a:lnSpc>
                <a:spcPts val="6547"/>
              </a:lnSpc>
              <a:spcBef>
                <a:spcPct val="0"/>
              </a:spcBef>
              <a:buFont typeface="Arial"/>
              <a:buChar char="•"/>
            </a:pPr>
            <a:r>
              <a:rPr lang="en-US" sz="3392" u="none" strike="noStrike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highlights practical benefits such as lightweight design, adjustability, ergonomic grip, and daily usability.</a:t>
            </a:r>
          </a:p>
          <a:p>
            <a:pPr marL="732411" lvl="1" indent="-366206" algn="l">
              <a:lnSpc>
                <a:spcPts val="6547"/>
              </a:lnSpc>
              <a:spcBef>
                <a:spcPct val="0"/>
              </a:spcBef>
              <a:buFont typeface="Arial"/>
              <a:buChar char="•"/>
            </a:pPr>
            <a:r>
              <a:rPr lang="en-US" sz="3392" u="none" strike="noStrike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appeal targets people who prioritize functionality and reliability in health-related products.</a:t>
            </a:r>
          </a:p>
          <a:p>
            <a:pPr marL="732411" lvl="1" indent="-366206" algn="l">
              <a:lnSpc>
                <a:spcPts val="6547"/>
              </a:lnSpc>
              <a:spcBef>
                <a:spcPct val="0"/>
              </a:spcBef>
              <a:buFont typeface="Arial"/>
              <a:buChar char="•"/>
            </a:pPr>
            <a:r>
              <a:rPr lang="en-US" sz="3392" u="none" strike="noStrike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primary audience includes elderly individuals, post-surgery patients, and caregivers seeking dependable mobility aids.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309" y="1028700"/>
            <a:ext cx="16500863" cy="1647529"/>
            <a:chOff x="0" y="0"/>
            <a:chExt cx="4345906" cy="433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45906" cy="433917"/>
            </a:xfrm>
            <a:custGeom>
              <a:avLst/>
              <a:gdLst/>
              <a:ahLst/>
              <a:cxnLst/>
              <a:rect l="l" t="t" r="r" b="b"/>
              <a:pathLst>
                <a:path w="4345906" h="433917">
                  <a:moveTo>
                    <a:pt x="0" y="0"/>
                  </a:moveTo>
                  <a:lnTo>
                    <a:pt x="4345906" y="0"/>
                  </a:lnTo>
                  <a:lnTo>
                    <a:pt x="4345906" y="433917"/>
                  </a:lnTo>
                  <a:lnTo>
                    <a:pt x="0" y="433917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4345906" cy="53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859"/>
                </a:lnSpc>
              </a:pPr>
              <a:r>
                <a:rPr lang="en-US" sz="4899" b="1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Why particular appeal and target audience</a:t>
              </a:r>
            </a:p>
            <a:p>
              <a:pPr algn="r">
                <a:lnSpc>
                  <a:spcPts val="5039"/>
                </a:lnSpc>
                <a:spcBef>
                  <a:spcPct val="0"/>
                </a:spcBef>
              </a:pPr>
              <a:endParaRPr lang="en-US" sz="48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94760"/>
            <a:ext cx="16230600" cy="430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590" lvl="1" indent="-387795" algn="l">
              <a:lnSpc>
                <a:spcPts val="6933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rational appeal was selected due to the product’s functional and health-related nature.</a:t>
            </a:r>
          </a:p>
          <a:p>
            <a:pPr marL="775590" lvl="1" indent="-387795" algn="l">
              <a:lnSpc>
                <a:spcPts val="6933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Consumers in this segment prioritize evidence-based decision-making.</a:t>
            </a:r>
          </a:p>
          <a:p>
            <a:pPr marL="775590" lvl="1" indent="-387795" algn="l">
              <a:lnSpc>
                <a:spcPts val="6933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Key buying factors include comfort, quality, safety, and user-friendliness.</a:t>
            </a:r>
          </a:p>
          <a:p>
            <a:pPr algn="l">
              <a:lnSpc>
                <a:spcPts val="6933"/>
              </a:lnSpc>
              <a:spcBef>
                <a:spcPct val="0"/>
              </a:spcBef>
            </a:pPr>
            <a:endParaRPr lang="en-US" sz="3592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309" y="1028700"/>
            <a:ext cx="16083991" cy="1647529"/>
            <a:chOff x="0" y="0"/>
            <a:chExt cx="4236113" cy="433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6113" cy="433917"/>
            </a:xfrm>
            <a:custGeom>
              <a:avLst/>
              <a:gdLst/>
              <a:ahLst/>
              <a:cxnLst/>
              <a:rect l="l" t="t" r="r" b="b"/>
              <a:pathLst>
                <a:path w="4236113" h="433917">
                  <a:moveTo>
                    <a:pt x="0" y="0"/>
                  </a:moveTo>
                  <a:lnTo>
                    <a:pt x="4236113" y="0"/>
                  </a:lnTo>
                  <a:lnTo>
                    <a:pt x="4236113" y="433917"/>
                  </a:lnTo>
                  <a:lnTo>
                    <a:pt x="0" y="433917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4236113" cy="53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859"/>
                </a:lnSpc>
              </a:pPr>
              <a:r>
                <a:rPr lang="en-US" sz="4899" b="1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Preferred Media Channel</a:t>
              </a:r>
            </a:p>
            <a:p>
              <a:pPr algn="r">
                <a:lnSpc>
                  <a:spcPts val="5039"/>
                </a:lnSpc>
                <a:spcBef>
                  <a:spcPct val="0"/>
                </a:spcBef>
              </a:pPr>
              <a:endParaRPr lang="en-US" sz="489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94760"/>
            <a:ext cx="16230600" cy="518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5590" lvl="1" indent="-387795" algn="l">
              <a:lnSpc>
                <a:spcPts val="6933"/>
              </a:lnSpc>
              <a:buFont typeface="Arial"/>
              <a:buChar char="•"/>
            </a:pPr>
            <a:r>
              <a:rPr lang="en-US" sz="3592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YouTube, Instagram </a:t>
            </a: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and </a:t>
            </a:r>
            <a:r>
              <a:rPr lang="en-US" sz="3592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Facebook </a:t>
            </a: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 preferred platforms for showcasing short, visually engaging videos that highlight real-life use and product features.</a:t>
            </a:r>
          </a:p>
          <a:p>
            <a:pPr marL="775590" lvl="1" indent="-387795" algn="l">
              <a:lnSpc>
                <a:spcPts val="6933"/>
              </a:lnSpc>
              <a:buFont typeface="Arial"/>
              <a:buChar char="•"/>
            </a:pPr>
            <a:r>
              <a:rPr lang="en-US" sz="3592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These platforms enable targeted advertising based on age, health interests, and caregiving roles</a:t>
            </a:r>
          </a:p>
          <a:p>
            <a:pPr algn="l">
              <a:lnSpc>
                <a:spcPts val="6933"/>
              </a:lnSpc>
              <a:spcBef>
                <a:spcPct val="0"/>
              </a:spcBef>
            </a:pPr>
            <a:endParaRPr lang="en-US" sz="3592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50461" y="5317312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12517" y="2941028"/>
            <a:ext cx="7262966" cy="4752569"/>
            <a:chOff x="0" y="0"/>
            <a:chExt cx="1912880" cy="12517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2880" cy="1251705"/>
            </a:xfrm>
            <a:custGeom>
              <a:avLst/>
              <a:gdLst/>
              <a:ahLst/>
              <a:cxnLst/>
              <a:rect l="l" t="t" r="r" b="b"/>
              <a:pathLst>
                <a:path w="1912880" h="1251705">
                  <a:moveTo>
                    <a:pt x="0" y="0"/>
                  </a:moveTo>
                  <a:lnTo>
                    <a:pt x="1912880" y="0"/>
                  </a:lnTo>
                  <a:lnTo>
                    <a:pt x="1912880" y="1251705"/>
                  </a:lnTo>
                  <a:lnTo>
                    <a:pt x="0" y="12517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1912880" cy="1413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  <a:r>
                <a:rPr lang="en-US" sz="8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Thank You!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259</Words>
  <Application>Microsoft Office PowerPoint</Application>
  <PresentationFormat>Custom</PresentationFormat>
  <Paragraphs>26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Red Hat Display</vt:lpstr>
      <vt:lpstr>Canva Sans</vt:lpstr>
      <vt:lpstr>Canva Sans Bold</vt:lpstr>
      <vt:lpstr>Calibri</vt:lpstr>
      <vt:lpstr>Arial</vt:lpstr>
      <vt:lpstr>Red Hat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</dc:title>
  <cp:lastModifiedBy>Chaitanya Goswami</cp:lastModifiedBy>
  <cp:revision>3</cp:revision>
  <dcterms:created xsi:type="dcterms:W3CDTF">2006-08-16T00:00:00Z</dcterms:created>
  <dcterms:modified xsi:type="dcterms:W3CDTF">2025-07-11T14:06:14Z</dcterms:modified>
  <dc:identifier>DAGs3BEhQKE</dc:identifier>
</cp:coreProperties>
</file>